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</p:sldMasterIdLst>
  <p:notesMasterIdLst>
    <p:notesMasterId r:id="rId17"/>
  </p:notesMasterIdLst>
  <p:sldIdLst>
    <p:sldId id="770" r:id="rId4"/>
    <p:sldId id="726" r:id="rId5"/>
    <p:sldId id="692" r:id="rId6"/>
    <p:sldId id="860" r:id="rId7"/>
    <p:sldId id="782" r:id="rId8"/>
    <p:sldId id="849" r:id="rId9"/>
    <p:sldId id="956" r:id="rId10"/>
    <p:sldId id="850" r:id="rId11"/>
    <p:sldId id="833" r:id="rId12"/>
    <p:sldId id="837" r:id="rId13"/>
    <p:sldId id="848" r:id="rId14"/>
    <p:sldId id="773" r:id="rId15"/>
    <p:sldId id="953" r:id="rId16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5E22977-B2E4-4880-924F-E73347AA3D69}">
          <p14:sldIdLst>
            <p14:sldId id="770"/>
            <p14:sldId id="726"/>
            <p14:sldId id="692"/>
            <p14:sldId id="860"/>
            <p14:sldId id="782"/>
            <p14:sldId id="849"/>
            <p14:sldId id="956"/>
            <p14:sldId id="850"/>
            <p14:sldId id="833"/>
            <p14:sldId id="837"/>
            <p14:sldId id="848"/>
            <p14:sldId id="773"/>
            <p14:sldId id="953"/>
          </p14:sldIdLst>
        </p14:section>
        <p14:section name="默认节" id="{4578483D-34E8-4E43-9002-CB8871BF4336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468E"/>
    <a:srgbClr val="203979"/>
    <a:srgbClr val="FFFFFF"/>
    <a:srgbClr val="BFC7DD"/>
    <a:srgbClr val="E6E6E6"/>
    <a:srgbClr val="546FB6"/>
    <a:srgbClr val="E5E9F1"/>
    <a:srgbClr val="536EB4"/>
    <a:srgbClr val="CFD8EB"/>
    <a:srgbClr val="DFDF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28" autoAdjust="0"/>
    <p:restoredTop sz="95807" autoAdjust="0"/>
  </p:normalViewPr>
  <p:slideViewPr>
    <p:cSldViewPr snapToGrid="0">
      <p:cViewPr varScale="1">
        <p:scale>
          <a:sx n="106" d="100"/>
          <a:sy n="106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gs" Target="tags/tag12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87F258B-B836-4A03-90D9-E39CD78388D8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6961F87-20C5-4746-9C61-F4321B4DA788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请勿抄袭搬运！盗版必究！微信DAJU_PPT"/>
          <p:cNvSpPr/>
          <p:nvPr userDrawn="1"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dirty="0">
                <a:solidFill>
                  <a:schemeClr val="accent2"/>
                </a:solidFill>
                <a:latin typeface="+mj-ea"/>
                <a:ea typeface="+mj-ea"/>
              </a:rPr>
              <a:t>——   </a:t>
            </a:r>
            <a:r>
              <a:rPr lang="en-US" altLang="zh-CN" sz="3200" i="0" dirty="0">
                <a:solidFill>
                  <a:schemeClr val="accent2"/>
                </a:solidFill>
                <a:effectLst/>
                <a:latin typeface="+mj-ea"/>
                <a:ea typeface="+mj-ea"/>
              </a:rPr>
              <a:t>       ——</a:t>
            </a:r>
            <a:endParaRPr lang="zh-CN" altLang="en-US" sz="3200" i="0" dirty="0">
              <a:solidFill>
                <a:schemeClr val="accent2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5577840" y="1725867"/>
            <a:ext cx="1036320" cy="747897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square" lIns="0" tIns="0" rIns="0" bIns="0">
            <a:spAutoFit/>
          </a:bodyPr>
          <a:lstStyle>
            <a:lvl1pPr marL="0" indent="0" algn="ctr">
              <a:buNone/>
              <a:defRPr lang="zh-CN" altLang="en-US" sz="5400" b="0" smtClean="0">
                <a:solidFill>
                  <a:schemeClr val="accent2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914400" lvl="0" indent="-11430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8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2608162" y="2552438"/>
            <a:ext cx="697567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6000" b="1" spc="600" smtClean="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/>
            <a:r>
              <a:rPr lang="zh-CN" altLang="en-US" dirty="0"/>
              <a:t>输入您的标题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2836546" y="3665537"/>
            <a:ext cx="6515734" cy="26352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400" spc="3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3" Type="http://schemas.openxmlformats.org/officeDocument/2006/relationships/slideLayout" Target="../slideLayouts/slideLayout10.xml"/><Relationship Id="rId22" Type="http://schemas.openxmlformats.org/officeDocument/2006/relationships/image" Target="../media/image1.png"/><Relationship Id="rId21" Type="http://schemas.openxmlformats.org/officeDocument/2006/relationships/tags" Target="../tags/tag105.xml"/><Relationship Id="rId20" Type="http://schemas.openxmlformats.org/officeDocument/2006/relationships/tags" Target="../tags/tag104.xml"/><Relationship Id="rId2" Type="http://schemas.openxmlformats.org/officeDocument/2006/relationships/tags" Target="../tags/tag86.xml"/><Relationship Id="rId19" Type="http://schemas.openxmlformats.org/officeDocument/2006/relationships/tags" Target="../tags/tag103.xml"/><Relationship Id="rId18" Type="http://schemas.openxmlformats.org/officeDocument/2006/relationships/tags" Target="../tags/tag102.xml"/><Relationship Id="rId17" Type="http://schemas.openxmlformats.org/officeDocument/2006/relationships/tags" Target="../tags/tag101.xml"/><Relationship Id="rId16" Type="http://schemas.openxmlformats.org/officeDocument/2006/relationships/tags" Target="../tags/tag100.xml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tags" Target="../tags/tag8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06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15.xml"/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6" Type="http://schemas.openxmlformats.org/officeDocument/2006/relationships/slideLayout" Target="../slideLayouts/slideLayout10.xml"/><Relationship Id="rId15" Type="http://schemas.openxmlformats.org/officeDocument/2006/relationships/image" Target="../media/image1.png"/><Relationship Id="rId14" Type="http://schemas.openxmlformats.org/officeDocument/2006/relationships/tags" Target="../tags/tag120.xml"/><Relationship Id="rId13" Type="http://schemas.openxmlformats.org/officeDocument/2006/relationships/tags" Target="../tags/tag119.xml"/><Relationship Id="rId12" Type="http://schemas.openxmlformats.org/officeDocument/2006/relationships/tags" Target="../tags/tag118.xml"/><Relationship Id="rId11" Type="http://schemas.openxmlformats.org/officeDocument/2006/relationships/tags" Target="../tags/tag117.xml"/><Relationship Id="rId10" Type="http://schemas.openxmlformats.org/officeDocument/2006/relationships/tags" Target="../tags/tag116.xml"/><Relationship Id="rId1" Type="http://schemas.openxmlformats.org/officeDocument/2006/relationships/tags" Target="../tags/tag10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1" Type="http://schemas.openxmlformats.org/officeDocument/2006/relationships/tags" Target="../tags/tag12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4" Type="http://schemas.openxmlformats.org/officeDocument/2006/relationships/slideLayout" Target="../slideLayouts/slideLayout10.xml"/><Relationship Id="rId23" Type="http://schemas.openxmlformats.org/officeDocument/2006/relationships/image" Target="../media/image1.png"/><Relationship Id="rId22" Type="http://schemas.openxmlformats.org/officeDocument/2006/relationships/tags" Target="../tags/tag36.xml"/><Relationship Id="rId21" Type="http://schemas.openxmlformats.org/officeDocument/2006/relationships/tags" Target="../tags/tag35.xml"/><Relationship Id="rId20" Type="http://schemas.openxmlformats.org/officeDocument/2006/relationships/tags" Target="../tags/tag34.xml"/><Relationship Id="rId2" Type="http://schemas.openxmlformats.org/officeDocument/2006/relationships/tags" Target="../tags/tag16.xml"/><Relationship Id="rId19" Type="http://schemas.openxmlformats.org/officeDocument/2006/relationships/tags" Target="../tags/tag33.xml"/><Relationship Id="rId18" Type="http://schemas.openxmlformats.org/officeDocument/2006/relationships/tags" Target="../tags/tag32.xml"/><Relationship Id="rId17" Type="http://schemas.openxmlformats.org/officeDocument/2006/relationships/tags" Target="../tags/tag31.xml"/><Relationship Id="rId16" Type="http://schemas.openxmlformats.org/officeDocument/2006/relationships/tags" Target="../tags/tag30.xml"/><Relationship Id="rId15" Type="http://schemas.openxmlformats.org/officeDocument/2006/relationships/tags" Target="../tags/tag29.xml"/><Relationship Id="rId14" Type="http://schemas.openxmlformats.org/officeDocument/2006/relationships/tags" Target="../tags/tag28.xml"/><Relationship Id="rId13" Type="http://schemas.openxmlformats.org/officeDocument/2006/relationships/tags" Target="../tags/tag27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4" Type="http://schemas.openxmlformats.org/officeDocument/2006/relationships/slideLayout" Target="../slideLayouts/slideLayout10.xml"/><Relationship Id="rId33" Type="http://schemas.openxmlformats.org/officeDocument/2006/relationships/image" Target="../media/image1.png"/><Relationship Id="rId32" Type="http://schemas.openxmlformats.org/officeDocument/2006/relationships/image" Target="../media/image8.png"/><Relationship Id="rId31" Type="http://schemas.openxmlformats.org/officeDocument/2006/relationships/image" Target="../media/image7.jpeg"/><Relationship Id="rId30" Type="http://schemas.openxmlformats.org/officeDocument/2006/relationships/tags" Target="../tags/tag62.xml"/><Relationship Id="rId3" Type="http://schemas.openxmlformats.org/officeDocument/2006/relationships/tags" Target="../tags/tag39.xml"/><Relationship Id="rId29" Type="http://schemas.openxmlformats.org/officeDocument/2006/relationships/image" Target="../media/image6.png"/><Relationship Id="rId28" Type="http://schemas.openxmlformats.org/officeDocument/2006/relationships/tags" Target="../tags/tag61.xml"/><Relationship Id="rId27" Type="http://schemas.openxmlformats.org/officeDocument/2006/relationships/image" Target="../media/image5.png"/><Relationship Id="rId26" Type="http://schemas.openxmlformats.org/officeDocument/2006/relationships/image" Target="../media/image4.jpeg"/><Relationship Id="rId25" Type="http://schemas.openxmlformats.org/officeDocument/2006/relationships/tags" Target="../tags/tag60.xml"/><Relationship Id="rId24" Type="http://schemas.openxmlformats.org/officeDocument/2006/relationships/image" Target="../media/image3.jpeg"/><Relationship Id="rId23" Type="http://schemas.openxmlformats.org/officeDocument/2006/relationships/tags" Target="../tags/tag59.xml"/><Relationship Id="rId22" Type="http://schemas.openxmlformats.org/officeDocument/2006/relationships/tags" Target="../tags/tag58.xml"/><Relationship Id="rId21" Type="http://schemas.openxmlformats.org/officeDocument/2006/relationships/tags" Target="../tags/tag57.xml"/><Relationship Id="rId20" Type="http://schemas.openxmlformats.org/officeDocument/2006/relationships/tags" Target="../tags/tag56.xml"/><Relationship Id="rId2" Type="http://schemas.openxmlformats.org/officeDocument/2006/relationships/tags" Target="../tags/tag38.xml"/><Relationship Id="rId19" Type="http://schemas.openxmlformats.org/officeDocument/2006/relationships/tags" Target="../tags/tag55.xml"/><Relationship Id="rId18" Type="http://schemas.openxmlformats.org/officeDocument/2006/relationships/tags" Target="../tags/tag54.xml"/><Relationship Id="rId17" Type="http://schemas.openxmlformats.org/officeDocument/2006/relationships/tags" Target="../tags/tag53.xml"/><Relationship Id="rId16" Type="http://schemas.openxmlformats.org/officeDocument/2006/relationships/tags" Target="../tags/tag52.xml"/><Relationship Id="rId15" Type="http://schemas.openxmlformats.org/officeDocument/2006/relationships/tags" Target="../tags/tag51.xml"/><Relationship Id="rId14" Type="http://schemas.openxmlformats.org/officeDocument/2006/relationships/tags" Target="../tags/tag50.xml"/><Relationship Id="rId13" Type="http://schemas.openxmlformats.org/officeDocument/2006/relationships/tags" Target="../tags/tag49.xml"/><Relationship Id="rId12" Type="http://schemas.openxmlformats.org/officeDocument/2006/relationships/tags" Target="../tags/tag48.xml"/><Relationship Id="rId11" Type="http://schemas.openxmlformats.org/officeDocument/2006/relationships/tags" Target="../tags/tag47.xml"/><Relationship Id="rId10" Type="http://schemas.openxmlformats.org/officeDocument/2006/relationships/tags" Target="../tags/tag46.xml"/><Relationship Id="rId1" Type="http://schemas.openxmlformats.org/officeDocument/2006/relationships/tags" Target="../tags/tag3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6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6" Type="http://schemas.openxmlformats.org/officeDocument/2006/relationships/slideLayout" Target="../slideLayouts/slideLayout10.xml"/><Relationship Id="rId15" Type="http://schemas.openxmlformats.org/officeDocument/2006/relationships/image" Target="../media/image1.png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tags" Target="../tags/tag6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7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7" Type="http://schemas.openxmlformats.org/officeDocument/2006/relationships/image" Target="../media/image1.png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tags" Target="../tags/tag7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请勿抄袭搬运！盗版必究！正版来源小红书大橘PPT微信DAJU_PPT"/>
          <p:cNvSpPr/>
          <p:nvPr/>
        </p:nvSpPr>
        <p:spPr>
          <a:xfrm flipV="1">
            <a:off x="0" y="1905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C47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6" name="请勿抄袭搬运！盗版必究！正版来源小红书大橘PPT微信DAJU_PPT"/>
          <p:cNvSpPr/>
          <p:nvPr/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请勿抄袭搬运！盗版必究！正版来源小红书大橘PPT微信DAJU_PPT"/>
          <p:cNvSpPr/>
          <p:nvPr/>
        </p:nvSpPr>
        <p:spPr>
          <a:xfrm>
            <a:off x="1474470" y="1537970"/>
            <a:ext cx="9243060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</a:rPr>
              <a:t>厦门</a:t>
            </a:r>
            <a:r>
              <a:rPr lang="zh-CN" altLang="en-US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大学</a:t>
            </a:r>
            <a:r>
              <a:rPr lang="en-US" altLang="zh-CN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ASC</a:t>
            </a:r>
            <a:r>
              <a:rPr lang="zh-CN" altLang="en-US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实验室</a:t>
            </a:r>
            <a:r>
              <a:rPr lang="en-US" altLang="zh-CN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——</a:t>
            </a:r>
            <a:endParaRPr lang="en-US" altLang="zh-CN" sz="20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7" name="请勿抄袭搬运！盗版必究！正版来源小红书大橘PPT微信DAJU_PPT"/>
          <p:cNvSpPr/>
          <p:nvPr/>
        </p:nvSpPr>
        <p:spPr>
          <a:xfrm>
            <a:off x="4715119" y="390534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本科专业：</a:t>
            </a:r>
            <a:r>
              <a:rPr lang="zh-CN" altLang="en-US" sz="2000" b="1" dirty="0"/>
              <a:t>软件工程</a:t>
            </a:r>
            <a:endParaRPr lang="zh-CN" altLang="en-US" sz="2000" b="1" dirty="0"/>
          </a:p>
        </p:txBody>
      </p:sp>
      <p:sp>
        <p:nvSpPr>
          <p:cNvPr id="11" name="请勿抄袭搬运！盗版必究！正版来源小红书大橘PPT微信DAJU_PPT"/>
          <p:cNvSpPr/>
          <p:nvPr/>
        </p:nvSpPr>
        <p:spPr>
          <a:xfrm>
            <a:off x="4715119" y="315841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面试人：</a:t>
            </a:r>
            <a:r>
              <a:rPr lang="zh-CN" altLang="en-US" sz="2000" b="1" dirty="0"/>
              <a:t>黄铭</a:t>
            </a:r>
            <a:endParaRPr lang="zh-CN" altLang="en-US" sz="2000" b="1" dirty="0"/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72858" y="2242820"/>
            <a:ext cx="96462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+mj-ea"/>
                <a:ea typeface="+mj-ea"/>
              </a:rPr>
              <a:t>保研推免自我介绍</a:t>
            </a:r>
            <a:endParaRPr lang="zh-CN" altLang="en-US" sz="4800" b="1" spc="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请勿抄袭搬运！盗版必究！正版来源小红书大橘PPT微信DAJU_PPT"/>
          <p:cNvSpPr/>
          <p:nvPr/>
        </p:nvSpPr>
        <p:spPr>
          <a:xfrm>
            <a:off x="4272915" y="3543300"/>
            <a:ext cx="3536315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 dirty="0"/>
              <a:t>本科学校：西南民族</a:t>
            </a:r>
            <a:r>
              <a:rPr lang="zh-CN" altLang="en-US" sz="2000" b="1" dirty="0"/>
              <a:t>大学</a:t>
            </a:r>
            <a:endParaRPr lang="zh-CN" altLang="en-US" sz="2000" b="1" dirty="0"/>
          </a:p>
        </p:txBody>
      </p:sp>
      <p:pic>
        <p:nvPicPr>
          <p:cNvPr id="3" name="图片 2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3.2 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竞赛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成果</a:t>
            </a:r>
            <a:endParaRPr kumimoji="1" lang="zh-CN" altLang="en-US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兴趣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0835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" name="任意多边形: 形状 82"/>
          <p:cNvSpPr/>
          <p:nvPr>
            <p:custDataLst>
              <p:tags r:id="rId7"/>
            </p:custDataLst>
          </p:nvPr>
        </p:nvSpPr>
        <p:spPr>
          <a:xfrm>
            <a:off x="1918335" y="2379663"/>
            <a:ext cx="2132330" cy="3477895"/>
          </a:xfrm>
          <a:custGeom>
            <a:avLst/>
            <a:gdLst>
              <a:gd name="connsiteX0" fmla="*/ 393700 w 2132559"/>
              <a:gd name="connsiteY0" fmla="*/ 0 h 3477718"/>
              <a:gd name="connsiteX1" fmla="*/ 2132559 w 2132559"/>
              <a:gd name="connsiteY1" fmla="*/ 1738859 h 3477718"/>
              <a:gd name="connsiteX2" fmla="*/ 393700 w 2132559"/>
              <a:gd name="connsiteY2" fmla="*/ 3477718 h 3477718"/>
              <a:gd name="connsiteX3" fmla="*/ 43260 w 2132559"/>
              <a:gd name="connsiteY3" fmla="*/ 3442391 h 3477718"/>
              <a:gd name="connsiteX4" fmla="*/ 0 w 2132559"/>
              <a:gd name="connsiteY4" fmla="*/ 3431268 h 3477718"/>
              <a:gd name="connsiteX5" fmla="*/ 0 w 2132559"/>
              <a:gd name="connsiteY5" fmla="*/ 46451 h 3477718"/>
              <a:gd name="connsiteX6" fmla="*/ 43260 w 2132559"/>
              <a:gd name="connsiteY6" fmla="*/ 35328 h 3477718"/>
              <a:gd name="connsiteX7" fmla="*/ 393700 w 2132559"/>
              <a:gd name="connsiteY7" fmla="*/ 0 h 347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32559" h="3477718">
                <a:moveTo>
                  <a:pt x="393700" y="0"/>
                </a:moveTo>
                <a:cubicBezTo>
                  <a:pt x="1354045" y="0"/>
                  <a:pt x="2132559" y="778514"/>
                  <a:pt x="2132559" y="1738859"/>
                </a:cubicBezTo>
                <a:cubicBezTo>
                  <a:pt x="2132559" y="2699204"/>
                  <a:pt x="1354045" y="3477718"/>
                  <a:pt x="393700" y="3477718"/>
                </a:cubicBezTo>
                <a:cubicBezTo>
                  <a:pt x="273657" y="3477718"/>
                  <a:pt x="156455" y="3465554"/>
                  <a:pt x="43260" y="3442391"/>
                </a:cubicBezTo>
                <a:lnTo>
                  <a:pt x="0" y="3431268"/>
                </a:lnTo>
                <a:lnTo>
                  <a:pt x="0" y="46451"/>
                </a:lnTo>
                <a:lnTo>
                  <a:pt x="43260" y="35328"/>
                </a:lnTo>
                <a:cubicBezTo>
                  <a:pt x="156455" y="12164"/>
                  <a:pt x="273657" y="0"/>
                  <a:pt x="393700" y="0"/>
                </a:cubicBezTo>
                <a:close/>
              </a:path>
            </a:pathLst>
          </a:cu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kumimoji="1" lang="zh-CN" altLang="en-US">
              <a:sym typeface="+mn-ea"/>
            </a:endParaRPr>
          </a:p>
        </p:txBody>
      </p:sp>
      <p:sp>
        <p:nvSpPr>
          <p:cNvPr id="20" name="任意多边形: 形状 84"/>
          <p:cNvSpPr/>
          <p:nvPr>
            <p:custDataLst>
              <p:tags r:id="rId8"/>
            </p:custDataLst>
          </p:nvPr>
        </p:nvSpPr>
        <p:spPr>
          <a:xfrm>
            <a:off x="1918335" y="1854200"/>
            <a:ext cx="2627630" cy="4468495"/>
          </a:xfrm>
          <a:custGeom>
            <a:avLst/>
            <a:gdLst>
              <a:gd name="connsiteX0" fmla="*/ 393700 w 2627859"/>
              <a:gd name="connsiteY0" fmla="*/ 0 h 4468318"/>
              <a:gd name="connsiteX1" fmla="*/ 2627859 w 2627859"/>
              <a:gd name="connsiteY1" fmla="*/ 2234159 h 4468318"/>
              <a:gd name="connsiteX2" fmla="*/ 393700 w 2627859"/>
              <a:gd name="connsiteY2" fmla="*/ 4468318 h 4468318"/>
              <a:gd name="connsiteX3" fmla="*/ 165271 w 2627859"/>
              <a:gd name="connsiteY3" fmla="*/ 4456784 h 4468318"/>
              <a:gd name="connsiteX4" fmla="*/ 0 w 2627859"/>
              <a:gd name="connsiteY4" fmla="*/ 4431560 h 4468318"/>
              <a:gd name="connsiteX5" fmla="*/ 0 w 2627859"/>
              <a:gd name="connsiteY5" fmla="*/ 36758 h 4468318"/>
              <a:gd name="connsiteX6" fmla="*/ 165271 w 2627859"/>
              <a:gd name="connsiteY6" fmla="*/ 11535 h 4468318"/>
              <a:gd name="connsiteX7" fmla="*/ 393700 w 2627859"/>
              <a:gd name="connsiteY7" fmla="*/ 0 h 4468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7859" h="4468318">
                <a:moveTo>
                  <a:pt x="393700" y="0"/>
                </a:moveTo>
                <a:cubicBezTo>
                  <a:pt x="1627592" y="0"/>
                  <a:pt x="2627859" y="1000267"/>
                  <a:pt x="2627859" y="2234159"/>
                </a:cubicBezTo>
                <a:cubicBezTo>
                  <a:pt x="2627859" y="3468051"/>
                  <a:pt x="1627592" y="4468318"/>
                  <a:pt x="393700" y="4468318"/>
                </a:cubicBezTo>
                <a:cubicBezTo>
                  <a:pt x="316582" y="4468318"/>
                  <a:pt x="240376" y="4464411"/>
                  <a:pt x="165271" y="4456784"/>
                </a:cubicBezTo>
                <a:lnTo>
                  <a:pt x="0" y="4431560"/>
                </a:lnTo>
                <a:lnTo>
                  <a:pt x="0" y="36758"/>
                </a:lnTo>
                <a:lnTo>
                  <a:pt x="165271" y="11535"/>
                </a:lnTo>
                <a:cubicBezTo>
                  <a:pt x="240376" y="3907"/>
                  <a:pt x="316582" y="0"/>
                  <a:pt x="393700" y="0"/>
                </a:cubicBezTo>
                <a:close/>
              </a:path>
            </a:pathLst>
          </a:custGeom>
          <a:noFill/>
          <a:ln w="101600">
            <a:gradFill>
              <a:gsLst>
                <a:gs pos="61000">
                  <a:sysClr val="window" lastClr="FFFFFF">
                    <a:alpha val="0"/>
                  </a:sysClr>
                </a:gs>
                <a:gs pos="92000">
                  <a:srgbClr val="02529F"/>
                </a:gs>
              </a:gsLst>
              <a:lin ang="0" scaled="0"/>
            </a:gradFill>
          </a:ln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ysClr val="window" lastClr="FFFFFF"/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2123440" y="385762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竞赛</a:t>
            </a:r>
            <a:r>
              <a:rPr lang="zh-CN" altLang="en-US" sz="2800" b="1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</a:t>
            </a:r>
            <a:endParaRPr lang="zh-CN" altLang="en-US" sz="2800" b="1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3179445" y="175387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1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2" name="椭圆 21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3728720" y="2538095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2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3" name="椭圆 22"/>
          <p:cNvSpPr>
            <a:spLocks noChangeAspect="1"/>
          </p:cNvSpPr>
          <p:nvPr>
            <p:custDataLst>
              <p:tags r:id="rId12"/>
            </p:custDataLst>
          </p:nvPr>
        </p:nvSpPr>
        <p:spPr>
          <a:xfrm>
            <a:off x="4118610" y="332232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3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9" name="椭圆 28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4118610" y="420116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4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30" name="椭圆 29"/>
          <p:cNvSpPr>
            <a:spLocks noChangeAspect="1"/>
          </p:cNvSpPr>
          <p:nvPr>
            <p:custDataLst>
              <p:tags r:id="rId14"/>
            </p:custDataLst>
          </p:nvPr>
        </p:nvSpPr>
        <p:spPr>
          <a:xfrm>
            <a:off x="3837940" y="508000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5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32" name="矩形 31"/>
          <p:cNvSpPr/>
          <p:nvPr>
            <p:custDataLst>
              <p:tags r:id="rId15"/>
            </p:custDataLst>
          </p:nvPr>
        </p:nvSpPr>
        <p:spPr>
          <a:xfrm>
            <a:off x="4050665" y="1809750"/>
            <a:ext cx="683895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国际大学生程序设计竞赛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(ACM-ICPC)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三等奖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1" name="矩形 30"/>
          <p:cNvSpPr/>
          <p:nvPr>
            <p:custDataLst>
              <p:tags r:id="rId16"/>
            </p:custDataLst>
          </p:nvPr>
        </p:nvSpPr>
        <p:spPr>
          <a:xfrm>
            <a:off x="4521835" y="2648585"/>
            <a:ext cx="663067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睿抗机器人开发者大赛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(RAICOM)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二等奖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4" name="矩形 33"/>
          <p:cNvSpPr/>
          <p:nvPr>
            <p:custDataLst>
              <p:tags r:id="rId17"/>
            </p:custDataLst>
          </p:nvPr>
        </p:nvSpPr>
        <p:spPr>
          <a:xfrm>
            <a:off x="4802505" y="3439795"/>
            <a:ext cx="627634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全国高校计算机能力挑战赛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国家级三等奖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 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6" name="矩形 35"/>
          <p:cNvSpPr/>
          <p:nvPr>
            <p:custDataLst>
              <p:tags r:id="rId18"/>
            </p:custDataLst>
          </p:nvPr>
        </p:nvSpPr>
        <p:spPr>
          <a:xfrm>
            <a:off x="4870450" y="4326255"/>
            <a:ext cx="627634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重庆市大学生程序设计竞赛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省级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二等奖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</p:txBody>
      </p:sp>
      <p:sp>
        <p:nvSpPr>
          <p:cNvPr id="46" name="矩形 45"/>
          <p:cNvSpPr/>
          <p:nvPr>
            <p:custDataLst>
              <p:tags r:id="rId19"/>
            </p:custDataLst>
          </p:nvPr>
        </p:nvSpPr>
        <p:spPr>
          <a:xfrm>
            <a:off x="4565015" y="5225415"/>
            <a:ext cx="6567805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蓝桥杯全国软件和信息技术专业人才大赛</a:t>
            </a:r>
            <a:r>
              <a:rPr lang="en-US" altLang="zh-CN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   </a:t>
            </a: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国家级三等奖</a:t>
            </a:r>
            <a:r>
              <a:rPr lang="en-US" altLang="zh-CN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  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  <a:sym typeface="+mn-ea"/>
            </a:endParaRPr>
          </a:p>
        </p:txBody>
      </p:sp>
      <p:sp>
        <p:nvSpPr>
          <p:cNvPr id="47" name="椭圆 46"/>
          <p:cNvSpPr>
            <a:spLocks noChangeAspect="1"/>
          </p:cNvSpPr>
          <p:nvPr>
            <p:custDataLst>
              <p:tags r:id="rId20"/>
            </p:custDataLst>
          </p:nvPr>
        </p:nvSpPr>
        <p:spPr>
          <a:xfrm>
            <a:off x="3179445" y="576707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6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56" name="矩形 55"/>
          <p:cNvSpPr/>
          <p:nvPr>
            <p:custDataLst>
              <p:tags r:id="rId21"/>
            </p:custDataLst>
          </p:nvPr>
        </p:nvSpPr>
        <p:spPr>
          <a:xfrm>
            <a:off x="3931285" y="5958840"/>
            <a:ext cx="7488555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全国高校计算机大赛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-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团体程序设计天梯赛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国家级三等奖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个人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)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771650" y="1126490"/>
            <a:ext cx="103638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本科期间累计获算法编程类比赛国家级奖项</a:t>
            </a:r>
            <a:r>
              <a:rPr lang="en-US" altLang="zh-CN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11</a:t>
            </a:r>
            <a:r>
              <a:rPr lang="zh-CN" altLang="en-US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项，省级奖项1</a:t>
            </a:r>
            <a:r>
              <a:rPr lang="en-US" altLang="zh-CN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6</a:t>
            </a:r>
            <a:r>
              <a:rPr lang="zh-CN" altLang="en-US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项</a:t>
            </a:r>
            <a:endParaRPr lang="zh-CN" altLang="en-US" sz="28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pic>
        <p:nvPicPr>
          <p:cNvPr id="2" name="图片 1" descr="校徽-modified (1)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未来规划和</a:t>
            </a:r>
            <a:r>
              <a:rPr dirty="0"/>
              <a:t>兴趣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4.1 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未来规划</a:t>
            </a:r>
            <a:endParaRPr kumimoji="1" lang="zh-CN" altLang="en-US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29860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</a:t>
            </a: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兴趣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综合发展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7"/>
            </p:custDataLst>
          </p:nvPr>
        </p:nvSpPr>
        <p:spPr>
          <a:xfrm>
            <a:off x="1652905" y="911860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486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26" name="文本框 25"/>
          <p:cNvSpPr txBox="1"/>
          <p:nvPr>
            <p:custDataLst>
              <p:tags r:id="rId8"/>
            </p:custDataLst>
          </p:nvPr>
        </p:nvSpPr>
        <p:spPr>
          <a:xfrm>
            <a:off x="1647190" y="911860"/>
            <a:ext cx="2573655" cy="239712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入学前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精读文献，深入了解导师及课题组的研究方向。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提前进行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学习，掌握更多科研技能。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7" name="矩形 6"/>
          <p:cNvSpPr/>
          <p:nvPr>
            <p:custDataLst>
              <p:tags r:id="rId9"/>
            </p:custDataLst>
          </p:nvPr>
        </p:nvSpPr>
        <p:spPr>
          <a:xfrm>
            <a:off x="4226560" y="911860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29" name="文本框 28"/>
          <p:cNvSpPr txBox="1"/>
          <p:nvPr>
            <p:custDataLst>
              <p:tags r:id="rId10"/>
            </p:custDataLst>
          </p:nvPr>
        </p:nvSpPr>
        <p:spPr>
          <a:xfrm>
            <a:off x="4225290" y="911860"/>
            <a:ext cx="2573655" cy="239776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研一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确定论文选题、研究内容、研究思路，准备开题相关工作。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全身心投入论文的撰写、投稿与修改工作。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完成研一相关课程并且取得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较好成绩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11"/>
            </p:custDataLst>
          </p:nvPr>
        </p:nvSpPr>
        <p:spPr>
          <a:xfrm>
            <a:off x="6800215" y="917575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0" name="文本框 29"/>
          <p:cNvSpPr txBox="1"/>
          <p:nvPr>
            <p:custDataLst>
              <p:tags r:id="rId12"/>
            </p:custDataLst>
          </p:nvPr>
        </p:nvSpPr>
        <p:spPr>
          <a:xfrm>
            <a:off x="6795770" y="917575"/>
            <a:ext cx="2574290" cy="347916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研二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继续论文的撰写、投稿与发表工作。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持续整理和总结研究成果，通过中期考核。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确定毕业论文选题及研究框架，完成毕业论文开题工作。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5" name="矩形 34"/>
          <p:cNvSpPr/>
          <p:nvPr>
            <p:custDataLst>
              <p:tags r:id="rId13"/>
            </p:custDataLst>
          </p:nvPr>
        </p:nvSpPr>
        <p:spPr>
          <a:xfrm>
            <a:off x="9368155" y="911860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474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6" name="文本框 35"/>
          <p:cNvSpPr txBox="1"/>
          <p:nvPr>
            <p:custDataLst>
              <p:tags r:id="rId14"/>
            </p:custDataLst>
          </p:nvPr>
        </p:nvSpPr>
        <p:spPr>
          <a:xfrm>
            <a:off x="9387205" y="929640"/>
            <a:ext cx="2574290" cy="210439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研三</a:t>
            </a:r>
            <a:endParaRPr lang="zh-CN" altLang="en-US" sz="2000" b="1" spc="120" dirty="0">
              <a:solidFill>
                <a:srgbClr val="141E8C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对硕士期间的研究内容进行系统、全面的总结。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完成硕士学位论文的撰写，通过毕业答辩。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pic>
        <p:nvPicPr>
          <p:cNvPr id="3" name="图片 2" descr="校徽-modified (1)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955800" y="4309432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4.2 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未来兴趣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方向</a:t>
            </a:r>
            <a:endParaRPr kumimoji="1" lang="zh-CN" altLang="en-US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55800" y="5069205"/>
            <a:ext cx="72510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 fontAlgn="auto">
              <a:lnSpc>
                <a:spcPct val="150000"/>
              </a:lnSpc>
            </a:pPr>
            <a:r>
              <a:rPr lang="zh-CN" altLang="en-US"/>
              <a:t>我感兴趣的方向是探索大模型在各种场景下的应用与落地，</a:t>
            </a:r>
            <a:r>
              <a:rPr lang="zh-CN" altLang="en-US"/>
              <a:t>如何利用其强大的认知和生成能力去解决特定领域的实际问题。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请勿抄袭搬运！盗版必究！正版来源小红书大橘PPT微信DAJU_PPT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C47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6" name="请勿抄袭搬运！盗版必究！正版来源小红书大橘PPT微信DAJU_PPT"/>
          <p:cNvSpPr/>
          <p:nvPr/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请勿抄袭搬运！盗版必究！正版来源小红书大橘PPT微信DAJU_PPT"/>
          <p:cNvSpPr/>
          <p:nvPr/>
        </p:nvSpPr>
        <p:spPr>
          <a:xfrm>
            <a:off x="1474470" y="1537970"/>
            <a:ext cx="9243060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zh-CN" altLang="en-US" sz="2000" b="1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厦门</a:t>
            </a:r>
            <a:r>
              <a:rPr lang="zh-CN" altLang="en-US" sz="2000" b="1" dirty="0">
                <a:solidFill>
                  <a:schemeClr val="bg1"/>
                </a:solidFill>
                <a:effectLst/>
                <a:latin typeface="+mj-ea"/>
                <a:ea typeface="+mj-ea"/>
                <a:sym typeface="+mn-ea"/>
              </a:rPr>
              <a:t>大学</a:t>
            </a:r>
            <a:r>
              <a:rPr lang="en-US" altLang="zh-CN" sz="2000" b="1" dirty="0">
                <a:solidFill>
                  <a:schemeClr val="bg1"/>
                </a:solidFill>
                <a:effectLst/>
                <a:latin typeface="+mj-ea"/>
                <a:ea typeface="+mj-ea"/>
                <a:sym typeface="+mn-ea"/>
              </a:rPr>
              <a:t> ASC</a:t>
            </a:r>
            <a:r>
              <a:rPr lang="zh-CN" altLang="en-US" sz="2000" b="1" dirty="0">
                <a:solidFill>
                  <a:schemeClr val="bg1"/>
                </a:solidFill>
                <a:effectLst/>
                <a:latin typeface="+mj-ea"/>
                <a:ea typeface="+mj-ea"/>
                <a:sym typeface="+mn-ea"/>
              </a:rPr>
              <a:t>实验室</a:t>
            </a:r>
            <a:r>
              <a:rPr lang="en-US" altLang="zh-CN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——</a:t>
            </a:r>
            <a:endParaRPr lang="en-US" altLang="zh-CN" sz="20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7" name="请勿抄袭搬运！盗版必究！正版来源小红书大橘PPT微信DAJU_PPT"/>
          <p:cNvSpPr/>
          <p:nvPr/>
        </p:nvSpPr>
        <p:spPr>
          <a:xfrm>
            <a:off x="4715119" y="390534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本科专业：</a:t>
            </a:r>
            <a:r>
              <a:rPr lang="zh-CN" altLang="en-US" sz="2000" b="1" dirty="0"/>
              <a:t>软件工程</a:t>
            </a:r>
            <a:endParaRPr lang="zh-CN" altLang="en-US" sz="2000" b="1" dirty="0"/>
          </a:p>
        </p:txBody>
      </p:sp>
      <p:sp>
        <p:nvSpPr>
          <p:cNvPr id="11" name="请勿抄袭搬运！盗版必究！正版来源小红书大橘PPT微信DAJU_PPT"/>
          <p:cNvSpPr/>
          <p:nvPr/>
        </p:nvSpPr>
        <p:spPr>
          <a:xfrm>
            <a:off x="4715119" y="315841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面试人：</a:t>
            </a:r>
            <a:r>
              <a:rPr lang="zh-CN" altLang="en-US" sz="2000" b="1" dirty="0"/>
              <a:t>黄铭</a:t>
            </a:r>
            <a:endParaRPr lang="zh-CN" altLang="en-US" sz="2000" b="1" dirty="0"/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72858" y="2242820"/>
            <a:ext cx="96462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sz="4800" b="1" spc="3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恳请老师批评指导</a:t>
            </a:r>
            <a:endParaRPr sz="4800" b="1" spc="300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 sz="4800" b="1" spc="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请勿抄袭搬运！盗版必究！正版来源小红书大橘PPT微信DAJU_PPT"/>
          <p:cNvSpPr/>
          <p:nvPr/>
        </p:nvSpPr>
        <p:spPr>
          <a:xfrm>
            <a:off x="4272915" y="3543300"/>
            <a:ext cx="3536315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 dirty="0"/>
              <a:t>本科学校：西南民族</a:t>
            </a:r>
            <a:r>
              <a:rPr lang="zh-CN" altLang="en-US" sz="2000" b="1" dirty="0"/>
              <a:t>大学</a:t>
            </a:r>
            <a:endParaRPr lang="zh-CN" altLang="en-US" sz="2000" b="1" dirty="0"/>
          </a:p>
        </p:txBody>
      </p:sp>
      <p:pic>
        <p:nvPicPr>
          <p:cNvPr id="3" name="图片 2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请勿抄袭搬运！盗版必究！正版来源小红书大橘PPT微信DAJU_PPT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请勿抄袭搬运！盗版必究！正版来源小红书大橘PPT微信DAJU_PPT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68" y="820052"/>
            <a:ext cx="2474064" cy="557902"/>
          </a:xfrm>
          <a:prstGeom prst="rect">
            <a:avLst/>
          </a:prstGeom>
        </p:spPr>
      </p:pic>
      <p:sp>
        <p:nvSpPr>
          <p:cNvPr id="36" name="请勿抄袭搬运！盗版必究！正版来源小红书大橘PPT微信DAJU_PPT"/>
          <p:cNvSpPr/>
          <p:nvPr/>
        </p:nvSpPr>
        <p:spPr>
          <a:xfrm flipV="1">
            <a:off x="0" y="0"/>
            <a:ext cx="12192000" cy="2298700"/>
          </a:xfrm>
          <a:custGeom>
            <a:avLst/>
            <a:gdLst>
              <a:gd name="connsiteX0" fmla="*/ 0 w 12192000"/>
              <a:gd name="connsiteY0" fmla="*/ 2760756 h 2760756"/>
              <a:gd name="connsiteX1" fmla="*/ 12192000 w 12192000"/>
              <a:gd name="connsiteY1" fmla="*/ 2760756 h 2760756"/>
              <a:gd name="connsiteX2" fmla="*/ 12192000 w 12192000"/>
              <a:gd name="connsiteY2" fmla="*/ 1184035 h 2760756"/>
              <a:gd name="connsiteX3" fmla="*/ 11982018 w 12192000"/>
              <a:gd name="connsiteY3" fmla="*/ 1092219 h 2760756"/>
              <a:gd name="connsiteX4" fmla="*/ 6096000 w 12192000"/>
              <a:gd name="connsiteY4" fmla="*/ 0 h 2760756"/>
              <a:gd name="connsiteX5" fmla="*/ 209982 w 12192000"/>
              <a:gd name="connsiteY5" fmla="*/ 1092219 h 2760756"/>
              <a:gd name="connsiteX6" fmla="*/ 0 w 12192000"/>
              <a:gd name="connsiteY6" fmla="*/ 1184035 h 2760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760756">
                <a:moveTo>
                  <a:pt x="0" y="2760756"/>
                </a:moveTo>
                <a:lnTo>
                  <a:pt x="12192000" y="2760756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34" name="请勿抄袭搬运！盗版必究！正版来源小红书大橘PPT微信DAJU_PPT"/>
          <p:cNvSpPr/>
          <p:nvPr/>
        </p:nvSpPr>
        <p:spPr>
          <a:xfrm>
            <a:off x="3840480" y="1427105"/>
            <a:ext cx="451104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spc="6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— CONTENTS —</a:t>
            </a:r>
            <a:endParaRPr lang="zh-CN" altLang="en-US" sz="2000" b="1" i="0" spc="600" dirty="0">
              <a:solidFill>
                <a:schemeClr val="bg1"/>
              </a:solidFill>
              <a:effectLst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60" name="请勿抄袭搬运！盗版必究！正版来源小红书大橘PPT微信DAJU_PPT"/>
          <p:cNvSpPr/>
          <p:nvPr/>
        </p:nvSpPr>
        <p:spPr>
          <a:xfrm>
            <a:off x="5014701" y="559737"/>
            <a:ext cx="2162598" cy="73850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ctr" fontAlgn="base">
              <a:lnSpc>
                <a:spcPct val="10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r>
              <a:rPr lang="en-US" altLang="zh-CN" sz="4800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zh-CN" altLang="en-US" sz="4800" b="1" dirty="0">
                <a:solidFill>
                  <a:schemeClr val="bg1"/>
                </a:solidFill>
                <a:latin typeface="+mj-ea"/>
                <a:ea typeface="+mj-ea"/>
              </a:rPr>
              <a:t>录</a:t>
            </a:r>
            <a:endParaRPr lang="zh-CN" altLang="en-US" sz="48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57" name="请勿抄袭搬运！盗版必究！正版来源小红书大橘PPT微信DAJU_PPT"/>
          <p:cNvSpPr txBox="1"/>
          <p:nvPr>
            <p:custDataLst>
              <p:tags r:id="rId2"/>
            </p:custDataLst>
          </p:nvPr>
        </p:nvSpPr>
        <p:spPr>
          <a:xfrm>
            <a:off x="534670" y="4509135"/>
            <a:ext cx="2630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个人情况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995680" y="3290570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1" name="直接连接符 11"/>
          <p:cNvCxnSpPr/>
          <p:nvPr>
            <p:custDataLst>
              <p:tags r:id="rId4"/>
            </p:custDataLst>
          </p:nvPr>
        </p:nvCxnSpPr>
        <p:spPr>
          <a:xfrm>
            <a:off x="949960" y="4398645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4" name="请勿抄袭搬运！盗版必究！正版来源小红书大橘PPT微信DAJU_PPT"/>
          <p:cNvSpPr txBox="1"/>
          <p:nvPr>
            <p:custDataLst>
              <p:tags r:id="rId5"/>
            </p:custDataLst>
          </p:nvPr>
        </p:nvSpPr>
        <p:spPr>
          <a:xfrm>
            <a:off x="2704465" y="4509770"/>
            <a:ext cx="3907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科研经历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382651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直接连接符 11"/>
          <p:cNvCxnSpPr/>
          <p:nvPr>
            <p:custDataLst>
              <p:tags r:id="rId7"/>
            </p:custDataLst>
          </p:nvPr>
        </p:nvCxnSpPr>
        <p:spPr>
          <a:xfrm>
            <a:off x="3342640" y="4385945"/>
            <a:ext cx="2626360" cy="1905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2" name="请勿抄袭搬运！盗版必究！正版来源小红书大橘PPT微信DAJU_PPT"/>
          <p:cNvSpPr txBox="1"/>
          <p:nvPr>
            <p:custDataLst>
              <p:tags r:id="rId8"/>
            </p:custDataLst>
          </p:nvPr>
        </p:nvSpPr>
        <p:spPr>
          <a:xfrm>
            <a:off x="6196330" y="4509770"/>
            <a:ext cx="2630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竞赛</a:t>
            </a:r>
            <a:r>
              <a:rPr lang="zh-CN" altLang="en-US" sz="2800" b="1" spc="200" dirty="0">
                <a:latin typeface="+mj-ea"/>
                <a:ea typeface="+mj-ea"/>
              </a:rPr>
              <a:t>经历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24" name="文本框 23"/>
          <p:cNvSpPr txBox="1"/>
          <p:nvPr>
            <p:custDataLst>
              <p:tags r:id="rId9"/>
            </p:custDataLst>
          </p:nvPr>
        </p:nvSpPr>
        <p:spPr>
          <a:xfrm>
            <a:off x="665734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直接连接符 11"/>
          <p:cNvCxnSpPr/>
          <p:nvPr>
            <p:custDataLst>
              <p:tags r:id="rId10"/>
            </p:custDataLst>
          </p:nvPr>
        </p:nvCxnSpPr>
        <p:spPr>
          <a:xfrm>
            <a:off x="6611620" y="4399280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7" name="请勿抄袭搬运！盗版必究！正版来源小红书大橘PPT微信DAJU_PPT"/>
          <p:cNvSpPr txBox="1"/>
          <p:nvPr>
            <p:custDataLst>
              <p:tags r:id="rId11"/>
            </p:custDataLst>
          </p:nvPr>
        </p:nvSpPr>
        <p:spPr>
          <a:xfrm>
            <a:off x="8411210" y="4509770"/>
            <a:ext cx="38569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未来规划</a:t>
            </a:r>
            <a:r>
              <a:rPr lang="zh-CN" altLang="en-US" sz="2800" b="1" spc="200" dirty="0">
                <a:latin typeface="+mj-ea"/>
                <a:ea typeface="+mj-ea"/>
              </a:rPr>
              <a:t>和兴趣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29" name="文本框 28"/>
          <p:cNvSpPr txBox="1"/>
          <p:nvPr>
            <p:custDataLst>
              <p:tags r:id="rId12"/>
            </p:custDataLst>
          </p:nvPr>
        </p:nvSpPr>
        <p:spPr>
          <a:xfrm>
            <a:off x="948817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直接连接符 11"/>
          <p:cNvCxnSpPr/>
          <p:nvPr>
            <p:custDataLst>
              <p:tags r:id="rId13"/>
            </p:custDataLst>
          </p:nvPr>
        </p:nvCxnSpPr>
        <p:spPr>
          <a:xfrm>
            <a:off x="9442450" y="4399280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</a:t>
            </a:r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t>个人情况</a:t>
            </a:r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1.1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 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教育背景</a:t>
            </a:r>
            <a:endParaRPr kumimoji="1" lang="en-US" altLang="zh-CN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未来规划和兴趣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2820035" y="2078355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籍贯：四川省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自贡市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5918835" y="1753870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出生年月：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2002.9.19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9"/>
            </p:custDataLst>
          </p:nvPr>
        </p:nvSpPr>
        <p:spPr>
          <a:xfrm>
            <a:off x="2820035" y="1753870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姓名：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黄铭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10"/>
            </p:custDataLst>
          </p:nvPr>
        </p:nvSpPr>
        <p:spPr>
          <a:xfrm>
            <a:off x="5918835" y="2078355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政治面貌：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群众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2512060" y="1283970"/>
            <a:ext cx="600202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个人介绍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>
            <p:custDataLst>
              <p:tags r:id="rId12"/>
            </p:custDataLst>
          </p:nvPr>
        </p:nvSpPr>
        <p:spPr>
          <a:xfrm>
            <a:off x="2512060" y="5257165"/>
            <a:ext cx="60020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外语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水平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13"/>
            </p:custDataLst>
          </p:nvPr>
        </p:nvSpPr>
        <p:spPr>
          <a:xfrm>
            <a:off x="2820035" y="5690235"/>
            <a:ext cx="71183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英语：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CET4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（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441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） 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4"/>
            </p:custDataLst>
          </p:nvPr>
        </p:nvSpPr>
        <p:spPr>
          <a:xfrm>
            <a:off x="2512060" y="2802255"/>
            <a:ext cx="600202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教育背景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>
            <p:custDataLst>
              <p:tags r:id="rId15"/>
            </p:custDataLst>
          </p:nvPr>
        </p:nvSpPr>
        <p:spPr>
          <a:xfrm>
            <a:off x="2820035" y="3249295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学校：西南民族大学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16"/>
            </p:custDataLst>
          </p:nvPr>
        </p:nvSpPr>
        <p:spPr>
          <a:xfrm>
            <a:off x="5918835" y="4847590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成绩排名：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/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109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17"/>
            </p:custDataLst>
          </p:nvPr>
        </p:nvSpPr>
        <p:spPr>
          <a:xfrm>
            <a:off x="2820035" y="4836160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GPA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3.71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/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4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18"/>
            </p:custDataLst>
          </p:nvPr>
        </p:nvSpPr>
        <p:spPr>
          <a:xfrm>
            <a:off x="2512060" y="4404360"/>
            <a:ext cx="60020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成绩排名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19"/>
            </p:custDataLst>
          </p:nvPr>
        </p:nvSpPr>
        <p:spPr>
          <a:xfrm>
            <a:off x="2820035" y="3627120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本科院系：计算机与人工智能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学院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0"/>
            </p:custDataLst>
          </p:nvPr>
        </p:nvSpPr>
        <p:spPr>
          <a:xfrm>
            <a:off x="2820035" y="4018280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本科专业：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软件工程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21"/>
            </p:custDataLst>
          </p:nvPr>
        </p:nvSpPr>
        <p:spPr>
          <a:xfrm>
            <a:off x="2823210" y="2424430"/>
            <a:ext cx="28301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联系电话：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17828460493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22"/>
            </p:custDataLst>
          </p:nvPr>
        </p:nvSpPr>
        <p:spPr>
          <a:xfrm>
            <a:off x="5922010" y="2424430"/>
            <a:ext cx="42545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邮箱：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huangming_2003@163.com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 descr="校徽-modified (1)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1.2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 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荣誉奖项</a:t>
            </a:r>
            <a:endParaRPr kumimoji="1" lang="en-US" altLang="zh-CN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未来规划和兴趣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12" name="组合 11"/>
          <p:cNvGrpSpPr/>
          <p:nvPr>
            <p:custDataLst>
              <p:tags r:id="rId7"/>
            </p:custDataLst>
          </p:nvPr>
        </p:nvGrpSpPr>
        <p:grpSpPr>
          <a:xfrm rot="0">
            <a:off x="2113915" y="2292985"/>
            <a:ext cx="1786890" cy="600710"/>
            <a:chOff x="3200" y="2939"/>
            <a:chExt cx="2814" cy="946"/>
          </a:xfrm>
        </p:grpSpPr>
        <p:sp>
          <p:nvSpPr>
            <p:cNvPr id="99" name="请勿抄袭搬运！盗版必究！正版来源小红书大橘PPT微信DAJU_PPT"/>
            <p:cNvSpPr txBox="1"/>
            <p:nvPr>
              <p:custDataLst>
                <p:tags r:id="rId8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国家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奖学金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129" name="请勿抄袭搬运！盗版必究！正版来源小红书大橘PPT微信DAJU_PPT"/>
            <p:cNvSpPr/>
            <p:nvPr>
              <p:custDataLst>
                <p:tags r:id="rId9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2" name="请勿抄袭搬运！盗版必究！正版来源小红书大橘PPT微信DAJU_PPT"/>
          <p:cNvSpPr txBox="1"/>
          <p:nvPr>
            <p:custDataLst>
              <p:tags r:id="rId10"/>
            </p:custDataLst>
          </p:nvPr>
        </p:nvSpPr>
        <p:spPr>
          <a:xfrm>
            <a:off x="244221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  <a:sym typeface="+mn-ea"/>
              </a:rPr>
              <a:t>1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13" name="组合 12"/>
          <p:cNvGrpSpPr/>
          <p:nvPr>
            <p:custDataLst>
              <p:tags r:id="rId11"/>
            </p:custDataLst>
          </p:nvPr>
        </p:nvGrpSpPr>
        <p:grpSpPr>
          <a:xfrm rot="0">
            <a:off x="4662805" y="2274570"/>
            <a:ext cx="1786890" cy="637540"/>
            <a:chOff x="3200" y="2881"/>
            <a:chExt cx="2814" cy="1004"/>
          </a:xfrm>
        </p:grpSpPr>
        <p:sp>
          <p:nvSpPr>
            <p:cNvPr id="16" name="请勿抄袭搬运！盗版必究！正版来源小红书大橘PPT微信DAJU_PPT"/>
            <p:cNvSpPr txBox="1"/>
            <p:nvPr>
              <p:custDataLst>
                <p:tags r:id="rId12"/>
              </p:custDataLst>
            </p:nvPr>
          </p:nvSpPr>
          <p:spPr>
            <a:xfrm>
              <a:off x="3430" y="2881"/>
              <a:ext cx="2306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校一等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学业奖学金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17" name="请勿抄袭搬运！盗版必究！正版来源小红书大橘PPT微信DAJU_PPT"/>
            <p:cNvSpPr/>
            <p:nvPr>
              <p:custDataLst>
                <p:tags r:id="rId13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3" name="请勿抄袭搬运！盗版必究！正版来源小红书大橘PPT微信DAJU_PPT"/>
          <p:cNvSpPr txBox="1"/>
          <p:nvPr>
            <p:custDataLst>
              <p:tags r:id="rId14"/>
            </p:custDataLst>
          </p:nvPr>
        </p:nvSpPr>
        <p:spPr>
          <a:xfrm>
            <a:off x="499110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</a:rPr>
              <a:t>2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18" name="组合 17"/>
          <p:cNvGrpSpPr/>
          <p:nvPr>
            <p:custDataLst>
              <p:tags r:id="rId15"/>
            </p:custDataLst>
          </p:nvPr>
        </p:nvGrpSpPr>
        <p:grpSpPr>
          <a:xfrm rot="0">
            <a:off x="7187565" y="2311400"/>
            <a:ext cx="1786890" cy="600710"/>
            <a:chOff x="3200" y="2939"/>
            <a:chExt cx="2814" cy="946"/>
          </a:xfrm>
        </p:grpSpPr>
        <p:sp>
          <p:nvSpPr>
            <p:cNvPr id="19" name="请勿抄袭搬运！盗版必究！正版来源小红书大橘PPT微信DAJU_PPT"/>
            <p:cNvSpPr txBox="1"/>
            <p:nvPr>
              <p:custDataLst>
                <p:tags r:id="rId16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优秀志愿者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20" name="请勿抄袭搬运！盗版必究！正版来源小红书大橘PPT微信DAJU_PPT"/>
            <p:cNvSpPr/>
            <p:nvPr>
              <p:custDataLst>
                <p:tags r:id="rId17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5" name="请勿抄袭搬运！盗版必究！正版来源小红书大橘PPT微信DAJU_PPT"/>
          <p:cNvSpPr txBox="1"/>
          <p:nvPr>
            <p:custDataLst>
              <p:tags r:id="rId18"/>
            </p:custDataLst>
          </p:nvPr>
        </p:nvSpPr>
        <p:spPr>
          <a:xfrm>
            <a:off x="751586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  <a:sym typeface="+mn-ea"/>
              </a:rPr>
              <a:t>1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22" name="组合 21"/>
          <p:cNvGrpSpPr/>
          <p:nvPr>
            <p:custDataLst>
              <p:tags r:id="rId19"/>
            </p:custDataLst>
          </p:nvPr>
        </p:nvGrpSpPr>
        <p:grpSpPr>
          <a:xfrm rot="0">
            <a:off x="9716135" y="2292985"/>
            <a:ext cx="1786890" cy="600710"/>
            <a:chOff x="3200" y="2939"/>
            <a:chExt cx="2814" cy="946"/>
          </a:xfrm>
        </p:grpSpPr>
        <p:sp>
          <p:nvSpPr>
            <p:cNvPr id="23" name="请勿抄袭搬运！盗版必究！正版来源小红书大橘PPT微信DAJU_PPT"/>
            <p:cNvSpPr txBox="1"/>
            <p:nvPr>
              <p:custDataLst>
                <p:tags r:id="rId20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校三好学生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24" name="请勿抄袭搬运！盗版必究！正版来源小红书大橘PPT微信DAJU_PPT"/>
            <p:cNvSpPr/>
            <p:nvPr>
              <p:custDataLst>
                <p:tags r:id="rId21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6" name="请勿抄袭搬运！盗版必究！正版来源小红书大橘PPT微信DAJU_PPT"/>
          <p:cNvSpPr txBox="1"/>
          <p:nvPr>
            <p:custDataLst>
              <p:tags r:id="rId22"/>
            </p:custDataLst>
          </p:nvPr>
        </p:nvSpPr>
        <p:spPr>
          <a:xfrm>
            <a:off x="1004443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</a:rPr>
              <a:t>2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7" name="图片 6" descr="国家奖学金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1931035" y="3290570"/>
            <a:ext cx="2052955" cy="1529715"/>
          </a:xfrm>
          <a:prstGeom prst="rect">
            <a:avLst/>
          </a:prstGeom>
        </p:spPr>
      </p:pic>
      <p:pic>
        <p:nvPicPr>
          <p:cNvPr id="8" name="图片 7" descr="校级三好学生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9556115" y="3314065"/>
            <a:ext cx="2182495" cy="155765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 rot="16200000">
            <a:off x="9879965" y="4694555"/>
            <a:ext cx="1594485" cy="216916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7063740" y="3314065"/>
            <a:ext cx="2174875" cy="1537335"/>
          </a:xfrm>
          <a:prstGeom prst="rect">
            <a:avLst/>
          </a:prstGeom>
        </p:spPr>
      </p:pic>
      <p:pic>
        <p:nvPicPr>
          <p:cNvPr id="15" name="图片 14" descr="校级一等奖学金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/>
          <a:stretch>
            <a:fillRect/>
          </a:stretch>
        </p:blipFill>
        <p:spPr>
          <a:xfrm>
            <a:off x="4409440" y="3290570"/>
            <a:ext cx="2146935" cy="158115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 rot="16200000">
            <a:off x="4695825" y="4674870"/>
            <a:ext cx="1591310" cy="2202180"/>
          </a:xfrm>
          <a:prstGeom prst="rect">
            <a:avLst/>
          </a:prstGeom>
        </p:spPr>
      </p:pic>
      <p:pic>
        <p:nvPicPr>
          <p:cNvPr id="2" name="图片 1" descr="校徽-modified (1)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项目经历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科研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项目</a:t>
            </a:r>
            <a:endParaRPr kumimoji="1" lang="en-US" altLang="zh-CN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未来规划和兴趣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1810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项目经历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566160" y="1127125"/>
            <a:ext cx="6011545" cy="5835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kumimoji="1" lang="zh-CN" altLang="en-US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基于</a:t>
            </a:r>
            <a:r>
              <a:rPr kumimoji="1" lang="en-US" altLang="zh-CN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GAN</a:t>
            </a:r>
            <a:r>
              <a:rPr kumimoji="1" lang="zh-CN" altLang="en-US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的图像生成</a:t>
            </a:r>
            <a:endParaRPr kumimoji="1" lang="zh-CN" altLang="en-US" sz="3200" b="1" spc="12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7"/>
            </p:custDataLst>
          </p:nvPr>
        </p:nvSpPr>
        <p:spPr>
          <a:xfrm>
            <a:off x="1874520" y="1780540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背景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906905" y="218186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30" name="Shape 47"/>
          <p:cNvSpPr/>
          <p:nvPr>
            <p:custDataLst>
              <p:tags r:id="rId9"/>
            </p:custDataLst>
          </p:nvPr>
        </p:nvSpPr>
        <p:spPr>
          <a:xfrm>
            <a:off x="1868805" y="1362075"/>
            <a:ext cx="7361555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lstStyle/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探索深度生成模型在图像合成中的应用。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7" name="文本框 36"/>
          <p:cNvSpPr txBox="1"/>
          <p:nvPr>
            <p:custDataLst>
              <p:tags r:id="rId10"/>
            </p:custDataLst>
          </p:nvPr>
        </p:nvSpPr>
        <p:spPr>
          <a:xfrm>
            <a:off x="1859280" y="290004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内容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>
            <p:custDataLst>
              <p:tags r:id="rId11"/>
            </p:custDataLst>
          </p:nvPr>
        </p:nvCxnSpPr>
        <p:spPr>
          <a:xfrm>
            <a:off x="1906905" y="3303905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42" name="文本框 41"/>
          <p:cNvSpPr txBox="1"/>
          <p:nvPr>
            <p:custDataLst>
              <p:tags r:id="rId12"/>
            </p:custDataLst>
          </p:nvPr>
        </p:nvSpPr>
        <p:spPr>
          <a:xfrm>
            <a:off x="1868805" y="470852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负责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工作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3" name="直接连接符 42"/>
          <p:cNvCxnSpPr/>
          <p:nvPr>
            <p:custDataLst>
              <p:tags r:id="rId13"/>
            </p:custDataLst>
          </p:nvPr>
        </p:nvCxnSpPr>
        <p:spPr>
          <a:xfrm>
            <a:off x="1906905" y="513207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" name="Shape 47"/>
          <p:cNvSpPr/>
          <p:nvPr>
            <p:custDataLst>
              <p:tags r:id="rId14"/>
            </p:custDataLst>
          </p:nvPr>
        </p:nvSpPr>
        <p:spPr>
          <a:xfrm>
            <a:off x="1844040" y="2906395"/>
            <a:ext cx="10259060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应用深度卷积生成对抗网络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(DCGAN)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，搭建了包含五层转置卷积的生成器和五层卷积的判别器，使用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Adam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优化器进行对抗训练，对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63,565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张来源图像进行中心裁剪和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Z-score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标准化预处理。成功生成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96x96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像素的动漫头像，生成的图像具有较高质量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/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逼真度。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45945" y="5171440"/>
            <a:ext cx="100615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zh-CN" altLang="en-US"/>
              <a:t>实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现DCGAN模型（生成器与判别器的搭建）。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执行图像数据预处理流程（中心裁剪、Z-score标准化）。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 descr="校徽-modified (1)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竞赛</a:t>
            </a:r>
            <a:r>
              <a:rPr dirty="0"/>
              <a:t>经历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校徽-modified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3040" y="4428490"/>
            <a:ext cx="1645920" cy="16459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3.1 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竞赛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经历</a:t>
            </a:r>
            <a:endParaRPr kumimoji="1" lang="zh-CN" altLang="en-US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未来规划和兴趣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0835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28800" y="1223010"/>
            <a:ext cx="79578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算法竞赛实践（2023.03–2025.05）</a:t>
            </a:r>
            <a:endParaRPr lang="zh-CN" altLang="en-US" sz="20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  <a:p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——以赛促学，锤炼算法核心能力——</a:t>
            </a:r>
            <a:endParaRPr lang="zh-CN" altLang="en-US" sz="20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89125" y="1884680"/>
            <a:ext cx="9751695" cy="2087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50000"/>
              </a:lnSpc>
              <a:spcBef>
                <a:spcPts val="0"/>
              </a:spcBef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在本科期间，通过校队选拔进入 ACM 算法集训队后， 开始系统学习动态规划、图论、贪心、数据结构与组合数学等算法。担任队伍代码实现，复杂度分析与优化角色，在比赛中负责数学建模与核心代码编写(c++)，累计完成牛客 / Codeforces/洛谷等平台算法题 1600+。 参加了诸多算法编程的比赛， 并获得了国际大学生程序设计竞赛(ACM-ICPC)亚洲区域赛铜奖，蓝桥杯国三，睿抗国二，团体程序设计天梯赛国二等若干项国家级和省级奖项。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89125" y="405066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None/>
            </a:pP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收获和心得</a:t>
            </a: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体会</a:t>
            </a:r>
            <a:endParaRPr lang="zh-CN" altLang="en-US" sz="20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889125" y="4437380"/>
            <a:ext cx="9907905" cy="17811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50000"/>
              </a:lnSpc>
              <a:buClrTx/>
              <a:buSzPct val="80000"/>
              <a:buFont typeface="Arial" panose="020B0604020202020204" pitchFamily="34" charset="0"/>
              <a:buNone/>
            </a:pP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1.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本质抽象与模型构建：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突破问题表象迷雾，直击数学内核。提炼关键变量与约束条件，建立可计算的数学模型，此项能力具备普适性迁移价值。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indent="0" algn="l" fontAlgn="auto">
              <a:lnSpc>
                <a:spcPct val="150000"/>
              </a:lnSpc>
              <a:buClrTx/>
              <a:buSzPct val="80000"/>
              <a:buFont typeface="Arial" panose="020B0604020202020204" pitchFamily="34" charset="0"/>
              <a:buNone/>
            </a:pP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2.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协同攻坚的团队效能：在头脑风暴、分工互补、容错保障的协作模式下，深化技术信任与战术配合意识，验证</a:t>
            </a: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‘1+1&gt;2’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的团队作战价值。</a:t>
            </a:r>
            <a:endParaRPr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pic>
        <p:nvPicPr>
          <p:cNvPr id="2" name="图片 1" descr="校徽-modified (1)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7000" y="184150"/>
            <a:ext cx="1145540" cy="1145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100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1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2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3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4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5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ISLIDE.GUIDESSETTING" val="{&quot;Id&quot;:null,&quot;Name&quot;:&quot;适中&quot;,&quot;HeaderHeight&quot;:10.0,&quot;FooterHeight&quot;:5.0,&quot;SideMargin&quot;:5.0,&quot;TopMargin&quot;:0.0,&quot;BottomMargin&quot;:0.0,&quot;IntervalMargin&quot;:1.5,&quot;SettingType&quot;:&quot;System&quot;}"/>
</p:tagLst>
</file>

<file path=ppt/tags/tag13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DIAGRAM_VIRTUALLY_FRAME" val="{&quot;height&quot;:204.95,&quot;left&quot;:42.1,&quot;top&quot;:259.1,&quot;width&quot;:923.9}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DIAGRAM_VIRTUALLY_FRAME" val="{&quot;height&quot;:204.95,&quot;left&quot;:42.1,&quot;top&quot;:259.1,&quot;width&quot;:923.9}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44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5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6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7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48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9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50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1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52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3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4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5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56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7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8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9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60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1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2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70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1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2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3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4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5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6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7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923.9}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95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96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97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98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99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heme/theme1.xml><?xml version="1.0" encoding="utf-8"?>
<a:theme xmlns:a="http://schemas.openxmlformats.org/drawingml/2006/main" name="Office Theme">
  <a:themeElements>
    <a:clrScheme name="00大学——蓝色华中师范大学">
      <a:dk1>
        <a:srgbClr val="000000"/>
      </a:dk1>
      <a:lt1>
        <a:srgbClr val="FFFFFF"/>
      </a:lt1>
      <a:dk2>
        <a:srgbClr val="0F2344"/>
      </a:dk2>
      <a:lt2>
        <a:srgbClr val="C7D7F3"/>
      </a:lt2>
      <a:accent1>
        <a:srgbClr val="1559A3"/>
      </a:accent1>
      <a:accent2>
        <a:srgbClr val="D7C39F"/>
      </a:accent2>
      <a:accent3>
        <a:srgbClr val="1559A3"/>
      </a:accent3>
      <a:accent4>
        <a:srgbClr val="D7C39F"/>
      </a:accent4>
      <a:accent5>
        <a:srgbClr val="1559A3"/>
      </a:accent5>
      <a:accent6>
        <a:srgbClr val="D7C39F"/>
      </a:accent6>
      <a:hlink>
        <a:srgbClr val="0563C1"/>
      </a:hlink>
      <a:folHlink>
        <a:srgbClr val="954F72"/>
      </a:folHlink>
    </a:clrScheme>
    <a:fontScheme name="00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2196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57A8E"/>
      </a:accent1>
      <a:accent2>
        <a:srgbClr val="157A8E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1684</Words>
  <Application>WPS 演示</Application>
  <PresentationFormat>宽屏</PresentationFormat>
  <Paragraphs>268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31" baseType="lpstr">
      <vt:lpstr>Arial</vt:lpstr>
      <vt:lpstr>宋体</vt:lpstr>
      <vt:lpstr>Wingdings</vt:lpstr>
      <vt:lpstr>微软雅黑</vt:lpstr>
      <vt:lpstr>Times New Roman Bold</vt:lpstr>
      <vt:lpstr>Times New Roman</vt:lpstr>
      <vt:lpstr>OPPOSans B</vt:lpstr>
      <vt:lpstr>思源黑体 CN Regular</vt:lpstr>
      <vt:lpstr>Arial Bold</vt:lpstr>
      <vt:lpstr>Times New Roman Regular</vt:lpstr>
      <vt:lpstr>Arial Regular</vt:lpstr>
      <vt:lpstr>微软雅黑 Light</vt:lpstr>
      <vt:lpstr>Arial Unicode MS</vt:lpstr>
      <vt:lpstr>等线</vt:lpstr>
      <vt:lpstr>等线 Light</vt:lpstr>
      <vt:lpstr>黑体</vt:lpstr>
      <vt:lpstr>Office Theme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智宇</dc:creator>
  <cp:lastModifiedBy>黄铭</cp:lastModifiedBy>
  <cp:revision>184</cp:revision>
  <dcterms:created xsi:type="dcterms:W3CDTF">2024-07-03T02:25:00Z</dcterms:created>
  <dcterms:modified xsi:type="dcterms:W3CDTF">2025-09-05T03:53:34Z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AA1000BBCAE745308DD73B29779072E7_13</vt:lpwstr>
  </property>
  <property fmtid="{D5CDD505-2E9C-101B-9397-08002B2CF9AE}" pid="3" name="KSOProductBuildVer">
    <vt:lpwstr>2052-12.1.0.21541</vt:lpwstr>
  </property>
</Properties>
</file>

<file path=docProps/thumbnail.jpeg>
</file>